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4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9" r:id="rId7"/>
    <p:sldId id="260" r:id="rId8"/>
    <p:sldId id="267" r:id="rId9"/>
    <p:sldId id="268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80808"/>
    <a:srgbClr val="FF5D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14" autoAdjust="0"/>
    <p:restoredTop sz="90487" autoAdjust="0"/>
  </p:normalViewPr>
  <p:slideViewPr>
    <p:cSldViewPr>
      <p:cViewPr>
        <p:scale>
          <a:sx n="61" d="100"/>
          <a:sy n="61" d="100"/>
        </p:scale>
        <p:origin x="69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kowa\Downloads\Master%20Dat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kowa\Downloads\Master%20Dat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kowa\Downloads\Master%20Dat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kowa\Downloads\Master%20Data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kowa\Downloads\Master%20Data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kowa\Downloads\Master%20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ln>
              <a:solidFill>
                <a:sysClr val="windowText" lastClr="000000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EAFF-4567-BE86-4DDCC02BD4C7}"/>
              </c:ext>
            </c:extLst>
          </c:dPt>
          <c:dPt>
            <c:idx val="1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EAFF-4567-BE86-4DDCC02BD4C7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EAFF-4567-BE86-4DDCC02BD4C7}"/>
              </c:ext>
            </c:extLst>
          </c:dPt>
          <c:errBars>
            <c:errBarType val="both"/>
            <c:errValType val="cust"/>
            <c:noEndCap val="0"/>
            <c:plus>
              <c:numRef>
                <c:f>Averaged!$AE$6:$AG$6</c:f>
                <c:numCache>
                  <c:formatCode>General</c:formatCode>
                  <c:ptCount val="3"/>
                  <c:pt idx="1">
                    <c:v>0.49056051857679112</c:v>
                  </c:pt>
                  <c:pt idx="2">
                    <c:v>0.8121964360672429</c:v>
                  </c:pt>
                </c:numCache>
              </c:numRef>
            </c:plus>
            <c:minus>
              <c:numRef>
                <c:f>Averaged!$AE$6:$AG$6</c:f>
                <c:numCache>
                  <c:formatCode>General</c:formatCode>
                  <c:ptCount val="3"/>
                  <c:pt idx="1">
                    <c:v>0.49056051857679112</c:v>
                  </c:pt>
                  <c:pt idx="2">
                    <c:v>0.8121964360672429</c:v>
                  </c:pt>
                </c:numCache>
              </c:numRef>
            </c:minus>
          </c:errBars>
          <c:cat>
            <c:strRef>
              <c:f>Averaged!$O$1:$Q$1</c:f>
              <c:strCache>
                <c:ptCount val="3"/>
                <c:pt idx="0">
                  <c:v>Initial</c:v>
                </c:pt>
                <c:pt idx="1">
                  <c:v>Final (Dark)</c:v>
                </c:pt>
                <c:pt idx="2">
                  <c:v>Final (Light)</c:v>
                </c:pt>
              </c:strCache>
            </c:strRef>
          </c:cat>
          <c:val>
            <c:numRef>
              <c:f>Averaged!$AE$5:$AG$5</c:f>
              <c:numCache>
                <c:formatCode>0.00</c:formatCode>
                <c:ptCount val="3"/>
                <c:pt idx="0">
                  <c:v>48.675015999999999</c:v>
                </c:pt>
                <c:pt idx="1">
                  <c:v>49.954777333333332</c:v>
                </c:pt>
                <c:pt idx="2">
                  <c:v>26.495358333333332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AFF-4567-BE86-4DDCC02BD4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9617136"/>
        <c:axId val="479619456"/>
      </c:barChart>
      <c:catAx>
        <c:axId val="4796171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 b="1"/>
            </a:pPr>
            <a:endParaRPr lang="en-US"/>
          </a:p>
        </c:txPr>
        <c:crossAx val="479619456"/>
        <c:crosses val="autoZero"/>
        <c:auto val="1"/>
        <c:lblAlgn val="ctr"/>
        <c:lblOffset val="100"/>
        <c:noMultiLvlLbl val="0"/>
      </c:catAx>
      <c:valAx>
        <c:axId val="47961945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en-US" sz="1400" dirty="0"/>
                  <a:t>Total Fluorescence</a:t>
                </a:r>
              </a:p>
            </c:rich>
          </c:tx>
          <c:layout>
            <c:manualLayout>
              <c:xMode val="edge"/>
              <c:yMode val="edge"/>
              <c:x val="2.5757575757575799E-2"/>
              <c:y val="8.5755003280839903E-2"/>
            </c:manualLayout>
          </c:layout>
          <c:overlay val="0"/>
        </c:title>
        <c:numFmt formatCode="0" sourceLinked="0"/>
        <c:majorTickMark val="in"/>
        <c:minorTickMark val="none"/>
        <c:tickLblPos val="nextTo"/>
        <c:crossAx val="4796171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ln>
              <a:solidFill>
                <a:sysClr val="windowText" lastClr="000000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63D6-4A7B-87FD-1D3B2CC4E85B}"/>
              </c:ext>
            </c:extLst>
          </c:dPt>
          <c:dPt>
            <c:idx val="1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63D6-4A7B-87FD-1D3B2CC4E85B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63D6-4A7B-87FD-1D3B2CC4E85B}"/>
              </c:ext>
            </c:extLst>
          </c:dPt>
          <c:errBars>
            <c:errBarType val="both"/>
            <c:errValType val="cust"/>
            <c:noEndCap val="0"/>
            <c:plus>
              <c:numRef>
                <c:f>'[Master Data.xlsx]Averaged'!$T$6:$V$6</c:f>
                <c:numCache>
                  <c:formatCode>General</c:formatCode>
                  <c:ptCount val="3"/>
                  <c:pt idx="1">
                    <c:v>5.2711122769329398E-2</c:v>
                  </c:pt>
                  <c:pt idx="2">
                    <c:v>6.9998682910561605E-2</c:v>
                  </c:pt>
                </c:numCache>
              </c:numRef>
            </c:plus>
            <c:minus>
              <c:numRef>
                <c:f>'[Master Data.xlsx]Averaged'!$T$6:$V$6</c:f>
                <c:numCache>
                  <c:formatCode>General</c:formatCode>
                  <c:ptCount val="3"/>
                  <c:pt idx="1">
                    <c:v>5.2711122769329398E-2</c:v>
                  </c:pt>
                  <c:pt idx="2">
                    <c:v>6.9998682910561605E-2</c:v>
                  </c:pt>
                </c:numCache>
              </c:numRef>
            </c:minus>
          </c:errBars>
          <c:cat>
            <c:strRef>
              <c:f>'[Master Data.xlsx]Averaged'!$O$1:$Q$1</c:f>
              <c:strCache>
                <c:ptCount val="3"/>
                <c:pt idx="0">
                  <c:v>Initial</c:v>
                </c:pt>
                <c:pt idx="1">
                  <c:v>Final (Dark)</c:v>
                </c:pt>
                <c:pt idx="2">
                  <c:v>Final (Light)</c:v>
                </c:pt>
              </c:strCache>
            </c:strRef>
          </c:cat>
          <c:val>
            <c:numRef>
              <c:f>'[Master Data.xlsx]Averaged'!$T$5:$V$5</c:f>
              <c:numCache>
                <c:formatCode>0.00</c:formatCode>
                <c:ptCount val="3"/>
                <c:pt idx="0">
                  <c:v>4.8734947999999996</c:v>
                </c:pt>
                <c:pt idx="1">
                  <c:v>4.7815075333333326</c:v>
                </c:pt>
                <c:pt idx="2">
                  <c:v>3.5761925333333329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3D6-4A7B-87FD-1D3B2CC4E8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0568832"/>
        <c:axId val="440518096"/>
      </c:barChart>
      <c:catAx>
        <c:axId val="4405688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 b="1"/>
            </a:pPr>
            <a:endParaRPr lang="en-US"/>
          </a:p>
        </c:txPr>
        <c:crossAx val="440518096"/>
        <c:crosses val="autoZero"/>
        <c:auto val="1"/>
        <c:lblAlgn val="ctr"/>
        <c:lblOffset val="100"/>
        <c:noMultiLvlLbl val="0"/>
      </c:catAx>
      <c:valAx>
        <c:axId val="440518096"/>
        <c:scaling>
          <c:orientation val="minMax"/>
          <c:max val="5.2"/>
          <c:min val="3.25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en-US" sz="1400" dirty="0" err="1"/>
                  <a:t>Humification</a:t>
                </a:r>
                <a:r>
                  <a:rPr lang="en-US" sz="1400" baseline="0" dirty="0"/>
                  <a:t> Index</a:t>
                </a:r>
                <a:endParaRPr lang="en-US" sz="1400" dirty="0"/>
              </a:p>
            </c:rich>
          </c:tx>
          <c:layout>
            <c:manualLayout>
              <c:xMode val="edge"/>
              <c:yMode val="edge"/>
              <c:x val="9.0909090909090905E-3"/>
              <c:y val="0.12247311827957"/>
            </c:manualLayout>
          </c:layout>
          <c:overlay val="0"/>
        </c:title>
        <c:numFmt formatCode="0.00" sourceLinked="0"/>
        <c:majorTickMark val="in"/>
        <c:minorTickMark val="none"/>
        <c:tickLblPos val="nextTo"/>
        <c:crossAx val="440568832"/>
        <c:crosses val="autoZero"/>
        <c:crossBetween val="between"/>
        <c:majorUnit val="0.2"/>
        <c:minorUnit val="0.1"/>
      </c:valAx>
    </c:plotArea>
    <c:plotVisOnly val="1"/>
    <c:dispBlanksAs val="gap"/>
    <c:showDLblsOverMax val="0"/>
  </c:chart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6155074365704"/>
          <c:y val="6.0185185185185203E-2"/>
          <c:w val="0.81328937007874003"/>
          <c:h val="0.8313425925925930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DD34-4787-914A-8C43D346F8DD}"/>
              </c:ext>
            </c:extLst>
          </c:dPt>
          <c:dPt>
            <c:idx val="1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DD34-4787-914A-8C43D346F8DD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DD34-4787-914A-8C43D346F8DD}"/>
              </c:ext>
            </c:extLst>
          </c:dPt>
          <c:errBars>
            <c:errBarType val="both"/>
            <c:errValType val="cust"/>
            <c:noEndCap val="0"/>
            <c:plus>
              <c:numRef>
                <c:f>'[Master Data.xlsx]Averaged'!$J$6:$L$6</c:f>
                <c:numCache>
                  <c:formatCode>General</c:formatCode>
                  <c:ptCount val="3"/>
                  <c:pt idx="1">
                    <c:v>1.09148285489665E-2</c:v>
                  </c:pt>
                  <c:pt idx="2">
                    <c:v>1.1063352304493099E-2</c:v>
                  </c:pt>
                </c:numCache>
              </c:numRef>
            </c:plus>
            <c:minus>
              <c:numRef>
                <c:f>'[Master Data.xlsx]Averaged'!$J$6:$L$6</c:f>
                <c:numCache>
                  <c:formatCode>General</c:formatCode>
                  <c:ptCount val="3"/>
                  <c:pt idx="1">
                    <c:v>1.09148285489665E-2</c:v>
                  </c:pt>
                  <c:pt idx="2">
                    <c:v>1.1063352304493099E-2</c:v>
                  </c:pt>
                </c:numCache>
              </c:numRef>
            </c:minus>
          </c:errBars>
          <c:cat>
            <c:strRef>
              <c:f>'[Master Data.xlsx]Averaged'!$J$1:$L$1</c:f>
              <c:strCache>
                <c:ptCount val="3"/>
                <c:pt idx="0">
                  <c:v>Initial</c:v>
                </c:pt>
                <c:pt idx="1">
                  <c:v>Final (Dark)</c:v>
                </c:pt>
                <c:pt idx="2">
                  <c:v>Final (Light)</c:v>
                </c:pt>
              </c:strCache>
            </c:strRef>
          </c:cat>
          <c:val>
            <c:numRef>
              <c:f>'[Master Data.xlsx]Averaged'!$J$5:$L$5</c:f>
              <c:numCache>
                <c:formatCode>0.00</c:formatCode>
                <c:ptCount val="3"/>
                <c:pt idx="0">
                  <c:v>1.5259871</c:v>
                </c:pt>
                <c:pt idx="1">
                  <c:v>1.534251433333333</c:v>
                </c:pt>
                <c:pt idx="2">
                  <c:v>1.430661533333333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D34-4787-914A-8C43D346F8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9641552"/>
        <c:axId val="479644304"/>
      </c:barChart>
      <c:catAx>
        <c:axId val="479641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 b="1"/>
            </a:pPr>
            <a:endParaRPr lang="en-US"/>
          </a:p>
        </c:txPr>
        <c:crossAx val="479644304"/>
        <c:crosses val="autoZero"/>
        <c:auto val="1"/>
        <c:lblAlgn val="ctr"/>
        <c:lblOffset val="100"/>
        <c:noMultiLvlLbl val="0"/>
      </c:catAx>
      <c:valAx>
        <c:axId val="479644304"/>
        <c:scaling>
          <c:orientation val="minMax"/>
          <c:max val="1.6"/>
          <c:min val="1.4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en-US" sz="1400" dirty="0"/>
                  <a:t>Fluorescence Index</a:t>
                </a:r>
              </a:p>
            </c:rich>
          </c:tx>
          <c:overlay val="0"/>
        </c:title>
        <c:numFmt formatCode="0.00" sourceLinked="1"/>
        <c:majorTickMark val="in"/>
        <c:minorTickMark val="in"/>
        <c:tickLblPos val="nextTo"/>
        <c:crossAx val="479641552"/>
        <c:crosses val="autoZero"/>
        <c:crossBetween val="between"/>
        <c:majorUnit val="0.05"/>
        <c:minorUnit val="2.5000000000000001E-2"/>
      </c:valAx>
    </c:plotArea>
    <c:plotVisOnly val="1"/>
    <c:dispBlanksAs val="gap"/>
    <c:showDLblsOverMax val="0"/>
  </c:chart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ln>
              <a:solidFill>
                <a:sysClr val="windowText" lastClr="000000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4107-4AE7-BF0F-67E57DFE2B46}"/>
              </c:ext>
            </c:extLst>
          </c:dPt>
          <c:dPt>
            <c:idx val="1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4107-4AE7-BF0F-67E57DFE2B46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4107-4AE7-BF0F-67E57DFE2B46}"/>
              </c:ext>
            </c:extLst>
          </c:dPt>
          <c:errBars>
            <c:errBarType val="both"/>
            <c:errValType val="cust"/>
            <c:noEndCap val="0"/>
            <c:plus>
              <c:numRef>
                <c:f>'[Master Data.xlsx]Averaged'!$Y$6:$AA$6</c:f>
                <c:numCache>
                  <c:formatCode>General</c:formatCode>
                  <c:ptCount val="3"/>
                  <c:pt idx="1">
                    <c:v>2.5148133349614599E-3</c:v>
                  </c:pt>
                  <c:pt idx="2">
                    <c:v>2.5058756246137499E-3</c:v>
                  </c:pt>
                </c:numCache>
              </c:numRef>
            </c:plus>
            <c:minus>
              <c:numRef>
                <c:f>'[Master Data.xlsx]Averaged'!$Y$6:$AA$6</c:f>
                <c:numCache>
                  <c:formatCode>General</c:formatCode>
                  <c:ptCount val="3"/>
                  <c:pt idx="1">
                    <c:v>2.5148133349614599E-3</c:v>
                  </c:pt>
                  <c:pt idx="2">
                    <c:v>2.5058756246137499E-3</c:v>
                  </c:pt>
                </c:numCache>
              </c:numRef>
            </c:minus>
          </c:errBars>
          <c:cat>
            <c:strRef>
              <c:f>'[Master Data.xlsx]Averaged'!$O$1:$Q$1</c:f>
              <c:strCache>
                <c:ptCount val="3"/>
                <c:pt idx="0">
                  <c:v>Initial</c:v>
                </c:pt>
                <c:pt idx="1">
                  <c:v>Final (Dark)</c:v>
                </c:pt>
                <c:pt idx="2">
                  <c:v>Final (Light)</c:v>
                </c:pt>
              </c:strCache>
            </c:strRef>
          </c:cat>
          <c:val>
            <c:numRef>
              <c:f>'[Master Data.xlsx]Averaged'!$Y$5:$AA$5</c:f>
              <c:numCache>
                <c:formatCode>0.00</c:formatCode>
                <c:ptCount val="3"/>
                <c:pt idx="0">
                  <c:v>0.78870437000000004</c:v>
                </c:pt>
                <c:pt idx="1">
                  <c:v>0.79043397000000004</c:v>
                </c:pt>
                <c:pt idx="2">
                  <c:v>0.80038642666666704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107-4AE7-BF0F-67E57DFE2B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9665936"/>
        <c:axId val="479668688"/>
      </c:barChart>
      <c:catAx>
        <c:axId val="4796659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 b="1"/>
            </a:pPr>
            <a:endParaRPr lang="en-US"/>
          </a:p>
        </c:txPr>
        <c:crossAx val="479668688"/>
        <c:crosses val="autoZero"/>
        <c:auto val="1"/>
        <c:lblAlgn val="ctr"/>
        <c:lblOffset val="100"/>
        <c:noMultiLvlLbl val="0"/>
      </c:catAx>
      <c:valAx>
        <c:axId val="47966868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en-US" sz="1400" dirty="0"/>
                  <a:t>Freshness</a:t>
                </a:r>
              </a:p>
            </c:rich>
          </c:tx>
          <c:layout>
            <c:manualLayout>
              <c:xMode val="edge"/>
              <c:yMode val="edge"/>
              <c:x val="1.6666666666666701E-2"/>
              <c:y val="0.32530074365704298"/>
            </c:manualLayout>
          </c:layout>
          <c:overlay val="0"/>
        </c:title>
        <c:numFmt formatCode="0.000" sourceLinked="0"/>
        <c:majorTickMark val="in"/>
        <c:minorTickMark val="none"/>
        <c:tickLblPos val="nextTo"/>
        <c:crossAx val="4796659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032812962715055"/>
          <c:y val="6.9553535645445794E-2"/>
          <c:w val="0.84132435894315372"/>
          <c:h val="0.849715942765218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'[Master Data.xlsx]Components (2)'!$A$9</c:f>
              <c:strCache>
                <c:ptCount val="1"/>
                <c:pt idx="0">
                  <c:v>Initial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ysClr val="windowText" lastClr="000000"/>
              </a:solidFill>
            </a:ln>
          </c:spPr>
          <c:invertIfNegative val="0"/>
          <c:cat>
            <c:strRef>
              <c:f>'[Master Data.xlsx]Components (2)'!$C$1:$O$1</c:f>
              <c:strCache>
                <c:ptCount val="13"/>
                <c:pt idx="3">
                  <c:v>Quinone-Like</c:v>
                </c:pt>
                <c:pt idx="9">
                  <c:v>Humic-Like</c:v>
                </c:pt>
                <c:pt idx="12">
                  <c:v>Protein-Like</c:v>
                </c:pt>
              </c:strCache>
            </c:strRef>
          </c:cat>
          <c:val>
            <c:numRef>
              <c:f>'[Master Data.xlsx]Components (2)'!$B$9:$O$9</c:f>
              <c:numCache>
                <c:formatCode>0.000000</c:formatCode>
                <c:ptCount val="14"/>
                <c:pt idx="0">
                  <c:v>3.3312780265963939E-2</c:v>
                </c:pt>
                <c:pt idx="1">
                  <c:v>5.5568443393381788E-2</c:v>
                </c:pt>
                <c:pt idx="2">
                  <c:v>3.8320375417319483E-3</c:v>
                </c:pt>
                <c:pt idx="3">
                  <c:v>7.6370522311263499E-3</c:v>
                </c:pt>
                <c:pt idx="4">
                  <c:v>3.6616447508323983E-3</c:v>
                </c:pt>
                <c:pt idx="5">
                  <c:v>2.1306151654844129E-2</c:v>
                </c:pt>
                <c:pt idx="6">
                  <c:v>3.9102179036724569E-2</c:v>
                </c:pt>
                <c:pt idx="8">
                  <c:v>1.1405614548688008E-2</c:v>
                </c:pt>
                <c:pt idx="9">
                  <c:v>1.3036037009442267E-2</c:v>
                </c:pt>
                <c:pt idx="10">
                  <c:v>3.54859719778267E-2</c:v>
                </c:pt>
                <c:pt idx="12">
                  <c:v>1.4586338021058215E-2</c:v>
                </c:pt>
                <c:pt idx="13">
                  <c:v>1.4843129779295149E-2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6D-4035-8ED8-506D4577926C}"/>
            </c:ext>
          </c:extLst>
        </c:ser>
        <c:ser>
          <c:idx val="2"/>
          <c:order val="2"/>
          <c:tx>
            <c:strRef>
              <c:f>'[Master Data.xlsx]Components (2)'!$A$11</c:f>
              <c:strCache>
                <c:ptCount val="1"/>
                <c:pt idx="0">
                  <c:v>Average Light</c:v>
                </c:pt>
              </c:strCache>
            </c:strRef>
          </c:tx>
          <c:spPr>
            <a:solidFill>
              <a:sysClr val="window" lastClr="FFFFFF"/>
            </a:solidFill>
            <a:ln>
              <a:solidFill>
                <a:sysClr val="windowText" lastClr="000000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'[Master Data.xlsx]Components (2)'!$B$13:$O$13</c:f>
                <c:numCache>
                  <c:formatCode>General</c:formatCode>
                  <c:ptCount val="14"/>
                  <c:pt idx="0">
                    <c:v>5.1560839248186621E-4</c:v>
                  </c:pt>
                  <c:pt idx="1">
                    <c:v>1.3393799551744373E-3</c:v>
                  </c:pt>
                  <c:pt idx="2">
                    <c:v>1.0928909497954462E-4</c:v>
                  </c:pt>
                  <c:pt idx="3">
                    <c:v>1.028655037567129E-4</c:v>
                  </c:pt>
                  <c:pt idx="4">
                    <c:v>7.8803464569626242E-5</c:v>
                  </c:pt>
                  <c:pt idx="5">
                    <c:v>4.7761479880810192E-4</c:v>
                  </c:pt>
                  <c:pt idx="6">
                    <c:v>9.3069824579352734E-4</c:v>
                  </c:pt>
                  <c:pt idx="8">
                    <c:v>1.588803213216612E-4</c:v>
                  </c:pt>
                  <c:pt idx="9">
                    <c:v>1.3729064004178092E-4</c:v>
                  </c:pt>
                  <c:pt idx="10">
                    <c:v>7.3620081985329409E-4</c:v>
                  </c:pt>
                  <c:pt idx="12">
                    <c:v>4.8596955643964522E-4</c:v>
                  </c:pt>
                  <c:pt idx="13">
                    <c:v>1.408169941913374E-4</c:v>
                  </c:pt>
                </c:numCache>
              </c:numRef>
            </c:plus>
            <c:minus>
              <c:numRef>
                <c:f>'[Master Data.xlsx]Components (2)'!$B$13:$O$13</c:f>
                <c:numCache>
                  <c:formatCode>General</c:formatCode>
                  <c:ptCount val="14"/>
                  <c:pt idx="0">
                    <c:v>5.1560839248186621E-4</c:v>
                  </c:pt>
                  <c:pt idx="1">
                    <c:v>1.3393799551744373E-3</c:v>
                  </c:pt>
                  <c:pt idx="2">
                    <c:v>1.0928909497954462E-4</c:v>
                  </c:pt>
                  <c:pt idx="3">
                    <c:v>1.028655037567129E-4</c:v>
                  </c:pt>
                  <c:pt idx="4">
                    <c:v>7.8803464569626242E-5</c:v>
                  </c:pt>
                  <c:pt idx="5">
                    <c:v>4.7761479880810192E-4</c:v>
                  </c:pt>
                  <c:pt idx="6">
                    <c:v>9.3069824579352734E-4</c:v>
                  </c:pt>
                  <c:pt idx="8">
                    <c:v>1.588803213216612E-4</c:v>
                  </c:pt>
                  <c:pt idx="9">
                    <c:v>1.3729064004178092E-4</c:v>
                  </c:pt>
                  <c:pt idx="10">
                    <c:v>7.3620081985329409E-4</c:v>
                  </c:pt>
                  <c:pt idx="12">
                    <c:v>4.8596955643964522E-4</c:v>
                  </c:pt>
                  <c:pt idx="13">
                    <c:v>1.408169941913374E-4</c:v>
                  </c:pt>
                </c:numCache>
              </c:numRef>
            </c:minus>
          </c:errBars>
          <c:cat>
            <c:strRef>
              <c:f>'[Master Data.xlsx]Components (2)'!$C$1:$O$1</c:f>
              <c:strCache>
                <c:ptCount val="13"/>
                <c:pt idx="3">
                  <c:v>Quinone-Like</c:v>
                </c:pt>
                <c:pt idx="9">
                  <c:v>Humic-Like</c:v>
                </c:pt>
                <c:pt idx="12">
                  <c:v>Protein-Like</c:v>
                </c:pt>
              </c:strCache>
            </c:strRef>
          </c:cat>
          <c:val>
            <c:numRef>
              <c:f>'[Master Data.xlsx]Components (2)'!$B$11:$O$11</c:f>
              <c:numCache>
                <c:formatCode>0.000000</c:formatCode>
                <c:ptCount val="14"/>
                <c:pt idx="0">
                  <c:v>1.7497406776732515E-2</c:v>
                </c:pt>
                <c:pt idx="1">
                  <c:v>3.6178462660501433E-2</c:v>
                </c:pt>
                <c:pt idx="2">
                  <c:v>2.0899513710060653E-3</c:v>
                </c:pt>
                <c:pt idx="3">
                  <c:v>3.1158587925126605E-3</c:v>
                </c:pt>
                <c:pt idx="4">
                  <c:v>1.2595860772099466E-3</c:v>
                </c:pt>
                <c:pt idx="5">
                  <c:v>1.247087727407311E-2</c:v>
                </c:pt>
                <c:pt idx="6">
                  <c:v>2.4890483121746482E-2</c:v>
                </c:pt>
                <c:pt idx="8">
                  <c:v>4.5911082889668808E-3</c:v>
                </c:pt>
                <c:pt idx="9">
                  <c:v>3.7918402578922318E-3</c:v>
                </c:pt>
                <c:pt idx="10">
                  <c:v>1.9049275472718855E-2</c:v>
                </c:pt>
                <c:pt idx="12">
                  <c:v>7.9631146584836759E-3</c:v>
                </c:pt>
                <c:pt idx="13">
                  <c:v>1.0548774624946298E-2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C6D-4035-8ED8-506D457792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555008"/>
        <c:axId val="113242048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'[Master Data.xlsx]Components (2)'!$A$10</c15:sqref>
                        </c15:formulaRef>
                      </c:ext>
                    </c:extLst>
                    <c:strCache>
                      <c:ptCount val="1"/>
                      <c:pt idx="0">
                        <c:v>Average Dark</c:v>
                      </c:pt>
                    </c:strCache>
                  </c:strRef>
                </c:tx>
                <c:spPr>
                  <a:solidFill>
                    <a:sysClr val="window" lastClr="FFFFFF"/>
                  </a:solidFill>
                  <a:ln>
                    <a:solidFill>
                      <a:sysClr val="windowText" lastClr="000000"/>
                    </a:solidFill>
                  </a:ln>
                </c:spPr>
                <c:invertIfNegative val="0"/>
                <c:errBars>
                  <c:errBarType val="both"/>
                  <c:errValType val="cust"/>
                  <c:noEndCap val="0"/>
                  <c:plus>
                    <c:numRef>
                      <c:extLst>
                        <c:ext uri="{02D57815-91ED-43cb-92C2-25804820EDAC}">
                          <c15:formulaRef>
                            <c15:sqref>'[Master Data.xlsx]Components (2)'!$B$12:$O$12</c15:sqref>
                          </c15:formulaRef>
                        </c:ext>
                      </c:extLst>
                      <c:numCache>
                        <c:formatCode>General</c:formatCode>
                        <c:ptCount val="14"/>
                        <c:pt idx="0">
                          <c:v>2.73242788399586E-4</c:v>
                        </c:pt>
                        <c:pt idx="1">
                          <c:v>8.4093643865269406E-4</c:v>
                        </c:pt>
                        <c:pt idx="2">
                          <c:v>2.1768086108457267E-5</c:v>
                        </c:pt>
                        <c:pt idx="3">
                          <c:v>9.2111651072136457E-5</c:v>
                        </c:pt>
                        <c:pt idx="4">
                          <c:v>1.1080306237562965E-4</c:v>
                        </c:pt>
                        <c:pt idx="5">
                          <c:v>1.0780975851974534E-4</c:v>
                        </c:pt>
                        <c:pt idx="6">
                          <c:v>4.5937787246976588E-4</c:v>
                        </c:pt>
                        <c:pt idx="8">
                          <c:v>7.5594204896880463E-5</c:v>
                        </c:pt>
                        <c:pt idx="9">
                          <c:v>1.1101905625970443E-4</c:v>
                        </c:pt>
                        <c:pt idx="10">
                          <c:v>1.7945655836779339E-4</c:v>
                        </c:pt>
                        <c:pt idx="12">
                          <c:v>1.393772521936366E-4</c:v>
                        </c:pt>
                        <c:pt idx="13">
                          <c:v>1.3594696568182917E-4</c:v>
                        </c:pt>
                      </c:numCache>
                    </c:numRef>
                  </c:plus>
                  <c:minus>
                    <c:numRef>
                      <c:extLst>
                        <c:ext uri="{02D57815-91ED-43cb-92C2-25804820EDAC}">
                          <c15:formulaRef>
                            <c15:sqref>'[Master Data.xlsx]Components (2)'!$B$13:$O$13</c15:sqref>
                          </c15:formulaRef>
                        </c:ext>
                      </c:extLst>
                      <c:numCache>
                        <c:formatCode>General</c:formatCode>
                        <c:ptCount val="14"/>
                        <c:pt idx="0">
                          <c:v>5.1560839248186621E-4</c:v>
                        </c:pt>
                        <c:pt idx="1">
                          <c:v>1.3393799551744373E-3</c:v>
                        </c:pt>
                        <c:pt idx="2">
                          <c:v>1.0928909497954462E-4</c:v>
                        </c:pt>
                        <c:pt idx="3">
                          <c:v>1.028655037567129E-4</c:v>
                        </c:pt>
                        <c:pt idx="4">
                          <c:v>7.8803464569626242E-5</c:v>
                        </c:pt>
                        <c:pt idx="5">
                          <c:v>4.7761479880810192E-4</c:v>
                        </c:pt>
                        <c:pt idx="6">
                          <c:v>9.3069824579352734E-4</c:v>
                        </c:pt>
                        <c:pt idx="8">
                          <c:v>1.588803213216612E-4</c:v>
                        </c:pt>
                        <c:pt idx="9">
                          <c:v>1.3729064004178092E-4</c:v>
                        </c:pt>
                        <c:pt idx="10">
                          <c:v>7.3620081985329409E-4</c:v>
                        </c:pt>
                        <c:pt idx="12">
                          <c:v>4.8596955643964522E-4</c:v>
                        </c:pt>
                        <c:pt idx="13">
                          <c:v>1.408169941913374E-4</c:v>
                        </c:pt>
                      </c:numCache>
                    </c:numRef>
                  </c:minus>
                </c:errBars>
                <c:cat>
                  <c:strRef>
                    <c:extLst>
                      <c:ext uri="{02D57815-91ED-43cb-92C2-25804820EDAC}">
                        <c15:formulaRef>
                          <c15:sqref>'[Master Data.xlsx]Components (2)'!$C$1:$O$1</c15:sqref>
                        </c15:formulaRef>
                      </c:ext>
                    </c:extLst>
                    <c:strCache>
                      <c:ptCount val="13"/>
                      <c:pt idx="3">
                        <c:v>Quinone-Like</c:v>
                      </c:pt>
                      <c:pt idx="9">
                        <c:v>Humic-Like</c:v>
                      </c:pt>
                      <c:pt idx="12">
                        <c:v>Protein-Like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'[Master Data.xlsx]Components (2)'!$B$10:$O$10</c15:sqref>
                        </c15:formulaRef>
                      </c:ext>
                    </c:extLst>
                    <c:numCache>
                      <c:formatCode>0.000000</c:formatCode>
                      <c:ptCount val="14"/>
                      <c:pt idx="0">
                        <c:v>3.3773416669788871E-2</c:v>
                      </c:pt>
                      <c:pt idx="1">
                        <c:v>5.5770681152824936E-2</c:v>
                      </c:pt>
                      <c:pt idx="2">
                        <c:v>3.8386626045427718E-3</c:v>
                      </c:pt>
                      <c:pt idx="3">
                        <c:v>7.5326633099467473E-3</c:v>
                      </c:pt>
                      <c:pt idx="4">
                        <c:v>3.5809229672568005E-3</c:v>
                      </c:pt>
                      <c:pt idx="5">
                        <c:v>2.1745189348836833E-2</c:v>
                      </c:pt>
                      <c:pt idx="6">
                        <c:v>4.0455524290616718E-2</c:v>
                      </c:pt>
                      <c:pt idx="8">
                        <c:v>1.1424435663355889E-2</c:v>
                      </c:pt>
                      <c:pt idx="9">
                        <c:v>1.3451301597593274E-2</c:v>
                      </c:pt>
                      <c:pt idx="10">
                        <c:v>3.6148835956756449E-2</c:v>
                      </c:pt>
                      <c:pt idx="12">
                        <c:v>1.5283954029184076E-2</c:v>
                      </c:pt>
                      <c:pt idx="13">
                        <c:v>1.5362617421343224E-2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7C6D-4035-8ED8-506D4577926C}"/>
                  </c:ext>
                </c:extLst>
              </c15:ser>
            </c15:filteredBarSeries>
          </c:ext>
        </c:extLst>
      </c:barChart>
      <c:catAx>
        <c:axId val="645550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0" baseline="0"/>
            </a:pPr>
            <a:endParaRPr lang="en-US"/>
          </a:p>
        </c:txPr>
        <c:crossAx val="113242048"/>
        <c:crosses val="autoZero"/>
        <c:auto val="1"/>
        <c:lblAlgn val="ctr"/>
        <c:lblOffset val="100"/>
        <c:noMultiLvlLbl val="0"/>
      </c:catAx>
      <c:valAx>
        <c:axId val="11324204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000" baseline="0"/>
                </a:pPr>
                <a:r>
                  <a:rPr lang="en-US" sz="1600" b="0" baseline="0" dirty="0"/>
                  <a:t>Loading </a:t>
                </a:r>
                <a:r>
                  <a:rPr lang="en-US" sz="1600" b="0" baseline="0" dirty="0" err="1"/>
                  <a:t>Compoennt</a:t>
                </a:r>
                <a:r>
                  <a:rPr lang="en-US" sz="1600" b="0" baseline="0" dirty="0"/>
                  <a:t> (</a:t>
                </a:r>
                <a:r>
                  <a:rPr lang="en-US" sz="1600" b="0" baseline="0" dirty="0" err="1"/>
                  <a:t>a.u</a:t>
                </a:r>
                <a:r>
                  <a:rPr lang="en-US" sz="1600" b="0" baseline="0" dirty="0"/>
                  <a:t>.)</a:t>
                </a:r>
              </a:p>
            </c:rich>
          </c:tx>
          <c:overlay val="0"/>
        </c:title>
        <c:numFmt formatCode="0.0E+00" sourceLinked="0"/>
        <c:majorTickMark val="in"/>
        <c:minorTickMark val="in"/>
        <c:tickLblPos val="nextTo"/>
        <c:crossAx val="64555008"/>
        <c:crosses val="autoZero"/>
        <c:crossBetween val="between"/>
        <c:minorUnit val="5.000000000000001E-3"/>
      </c:valAx>
    </c:plotArea>
    <c:legend>
      <c:legendPos val="r"/>
      <c:layout>
        <c:manualLayout>
          <c:xMode val="edge"/>
          <c:yMode val="edge"/>
          <c:x val="0.5799129182944095"/>
          <c:y val="0.11239945813224959"/>
          <c:w val="0.18270138006942679"/>
          <c:h val="0.17723914659474979"/>
        </c:manualLayout>
      </c:layout>
      <c:overlay val="0"/>
      <c:txPr>
        <a:bodyPr/>
        <a:lstStyle/>
        <a:p>
          <a:pPr>
            <a:defRPr sz="1400" baseline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368766404199475E-2"/>
          <c:y val="7.4548702245552628E-2"/>
          <c:w val="0.86824896887889014"/>
          <c:h val="0.81215963931927859"/>
        </c:manualLayout>
      </c:layout>
      <c:barChart>
        <c:barDir val="col"/>
        <c:grouping val="clustered"/>
        <c:varyColors val="0"/>
        <c:ser>
          <c:idx val="1"/>
          <c:order val="1"/>
          <c:tx>
            <c:v>Light</c:v>
          </c:tx>
          <c:spPr>
            <a:solidFill>
              <a:schemeClr val="tx1">
                <a:lumMod val="65000"/>
                <a:lumOff val="35000"/>
              </a:schemeClr>
            </a:solidFill>
            <a:ln>
              <a:solidFill>
                <a:sysClr val="windowText" lastClr="000000"/>
              </a:solidFill>
            </a:ln>
          </c:spPr>
          <c:invertIfNegative val="0"/>
          <c:cat>
            <c:strRef>
              <c:f>'[Master Data.xlsx]Components (2)'!$B$1:$P$1</c:f>
              <c:strCache>
                <c:ptCount val="14"/>
                <c:pt idx="3">
                  <c:v>Quinone-Like</c:v>
                </c:pt>
                <c:pt idx="9">
                  <c:v>Humic-Like</c:v>
                </c:pt>
                <c:pt idx="13">
                  <c:v>Protein-Like</c:v>
                </c:pt>
              </c:strCache>
            </c:strRef>
          </c:cat>
          <c:val>
            <c:numRef>
              <c:f>'[Master Data.xlsx]Components (2)'!$B$15:$O$15</c:f>
              <c:numCache>
                <c:formatCode>0%</c:formatCode>
                <c:ptCount val="14"/>
                <c:pt idx="0">
                  <c:v>-0.47475393416472589</c:v>
                </c:pt>
                <c:pt idx="1">
                  <c:v>-0.34893870601366722</c:v>
                </c:pt>
                <c:pt idx="2">
                  <c:v>-0.45461093524113033</c:v>
                </c:pt>
                <c:pt idx="3">
                  <c:v>-0.59200766235258306</c:v>
                </c:pt>
                <c:pt idx="4">
                  <c:v>-0.65600538475951109</c:v>
                </c:pt>
                <c:pt idx="5">
                  <c:v>-0.41468184981975603</c:v>
                </c:pt>
                <c:pt idx="6">
                  <c:v>-0.36345022873611554</c:v>
                </c:pt>
                <c:pt idx="8">
                  <c:v>-0.5974694507368743</c:v>
                </c:pt>
                <c:pt idx="9">
                  <c:v>-0.70912630463186599</c:v>
                </c:pt>
                <c:pt idx="10">
                  <c:v>-0.46318856688998866</c:v>
                </c:pt>
                <c:pt idx="12">
                  <c:v>-0.45407033300699795</c:v>
                </c:pt>
                <c:pt idx="13">
                  <c:v>-0.28931601476253993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A1-419D-B934-4B0252AD6E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0119552"/>
        <c:axId val="14939104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v>Dark</c:v>
                </c:tx>
                <c:spPr>
                  <a:solidFill>
                    <a:schemeClr val="bg1">
                      <a:lumMod val="50000"/>
                    </a:schemeClr>
                  </a:solidFill>
                  <a:ln>
                    <a:solidFill>
                      <a:sysClr val="windowText" lastClr="000000"/>
                    </a:solidFill>
                  </a:ln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'[Master Data.xlsx]Components (2)'!$B$1:$P$1</c15:sqref>
                        </c15:formulaRef>
                      </c:ext>
                    </c:extLst>
                    <c:strCache>
                      <c:ptCount val="14"/>
                      <c:pt idx="3">
                        <c:v>Quinone-Like</c:v>
                      </c:pt>
                      <c:pt idx="9">
                        <c:v>Humic-Like</c:v>
                      </c:pt>
                      <c:pt idx="13">
                        <c:v>Protein-Like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'[Master Data.xlsx]Components (2)'!$B$14:$O$14</c15:sqref>
                        </c15:formulaRef>
                      </c:ext>
                    </c:extLst>
                    <c:numCache>
                      <c:formatCode>0%</c:formatCode>
                      <c:ptCount val="14"/>
                      <c:pt idx="0">
                        <c:v>1.382761811374747E-2</c:v>
                      </c:pt>
                      <c:pt idx="1">
                        <c:v>3.6394353898211726E-3</c:v>
                      </c:pt>
                      <c:pt idx="2">
                        <c:v>1.7288616665872235E-3</c:v>
                      </c:pt>
                      <c:pt idx="3">
                        <c:v>-1.3668745220065991E-2</c:v>
                      </c:pt>
                      <c:pt idx="4">
                        <c:v>-2.204522532046491E-2</c:v>
                      </c:pt>
                      <c:pt idx="5">
                        <c:v>2.0606147046404059E-2</c:v>
                      </c:pt>
                      <c:pt idx="6">
                        <c:v>3.4610481748883974E-2</c:v>
                      </c:pt>
                      <c:pt idx="8">
                        <c:v>1.6501622589066502E-3</c:v>
                      </c:pt>
                      <c:pt idx="9">
                        <c:v>3.1855124977799826E-2</c:v>
                      </c:pt>
                      <c:pt idx="10">
                        <c:v>1.8679606108688185E-2</c:v>
                      </c:pt>
                      <c:pt idx="12">
                        <c:v>4.7826672268167419E-2</c:v>
                      </c:pt>
                      <c:pt idx="13">
                        <c:v>3.4998524554620172E-2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CDA1-419D-B934-4B0252AD6EAE}"/>
                  </c:ext>
                </c:extLst>
              </c15:ser>
            </c15:filteredBarSeries>
          </c:ext>
        </c:extLst>
      </c:barChart>
      <c:catAx>
        <c:axId val="60119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1400" baseline="0"/>
            </a:pPr>
            <a:endParaRPr lang="en-US"/>
          </a:p>
        </c:txPr>
        <c:crossAx val="149391040"/>
        <c:crossesAt val="0"/>
        <c:auto val="1"/>
        <c:lblAlgn val="ctr"/>
        <c:lblOffset val="100"/>
        <c:noMultiLvlLbl val="0"/>
      </c:catAx>
      <c:valAx>
        <c:axId val="149391040"/>
        <c:scaling>
          <c:orientation val="minMax"/>
          <c:min val="-0.75000000000000011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6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%</a:t>
                </a:r>
                <a:r>
                  <a:rPr lang="en-US" sz="1600" b="0" baseline="0" dirty="0">
                    <a:latin typeface="Arial" panose="020B0604020202020204" pitchFamily="34" charset="0"/>
                    <a:cs typeface="Arial" panose="020B0604020202020204" pitchFamily="34" charset="0"/>
                  </a:rPr>
                  <a:t> Change from Initial Sample</a:t>
                </a:r>
              </a:p>
              <a:p>
                <a:pPr>
                  <a:defRPr/>
                </a:pPr>
                <a:endParaRPr lang="en-US" b="1" dirty="0"/>
              </a:p>
            </c:rich>
          </c:tx>
          <c:overlay val="0"/>
        </c:title>
        <c:numFmt formatCode="0%" sourceLinked="1"/>
        <c:majorTickMark val="out"/>
        <c:minorTickMark val="none"/>
        <c:tickLblPos val="low"/>
        <c:crossAx val="60119552"/>
        <c:crosses val="autoZero"/>
        <c:crossBetween val="between"/>
        <c:majorUnit val="0.15000000000000002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2447E72A-D913-4DC2-9E0A-E520CE8FCC86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A5D78FC6-CE17-4259-A63C-DDFC12E048F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References?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does photo-oxidation mean?</a:t>
            </a:r>
          </a:p>
          <a:p>
            <a:r>
              <a:rPr lang="en-US" dirty="0"/>
              <a:t>	plastic</a:t>
            </a:r>
            <a:r>
              <a:rPr lang="en-US" baseline="0" dirty="0"/>
              <a:t> chairs</a:t>
            </a:r>
          </a:p>
          <a:p>
            <a:r>
              <a:rPr lang="en-US" dirty="0"/>
              <a:t>Picture of plastic lawn chair AND lake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 background.</a:t>
            </a:r>
          </a:p>
          <a:p>
            <a:r>
              <a:rPr lang="en-US" dirty="0"/>
              <a:t>Hidden Research Question</a:t>
            </a:r>
            <a:r>
              <a:rPr lang="en-US" baseline="0" dirty="0"/>
              <a:t>, then pop up (animation)</a:t>
            </a:r>
          </a:p>
          <a:p>
            <a:r>
              <a:rPr lang="en-US" baseline="0" dirty="0"/>
              <a:t>Key concepts:</a:t>
            </a:r>
          </a:p>
          <a:p>
            <a:r>
              <a:rPr lang="en-US" baseline="0" dirty="0"/>
              <a:t>	water quality and relationships to organic carbon</a:t>
            </a:r>
          </a:p>
          <a:p>
            <a:r>
              <a:rPr lang="en-US" baseline="0" dirty="0"/>
              <a:t>	light breaks down organic matter in lake same as lawn chair</a:t>
            </a:r>
          </a:p>
          <a:p>
            <a:r>
              <a:rPr lang="en-US" baseline="0" dirty="0"/>
              <a:t>	the degradation of organic carbon by light.</a:t>
            </a:r>
          </a:p>
          <a:p>
            <a:r>
              <a:rPr lang="en-US" baseline="0" dirty="0"/>
              <a:t>	</a:t>
            </a:r>
            <a:r>
              <a:rPr lang="en-US" baseline="0" dirty="0" err="1"/>
              <a:t>uv</a:t>
            </a:r>
            <a:r>
              <a:rPr lang="en-US" baseline="0" dirty="0"/>
              <a:t> light interacts with conjugated double bonds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Sterilize</a:t>
            </a:r>
            <a:r>
              <a:rPr lang="en-US" baseline="0" dirty="0"/>
              <a:t> the biology</a:t>
            </a:r>
          </a:p>
          <a:p>
            <a:r>
              <a:rPr lang="en-US" baseline="0" dirty="0"/>
              <a:t>Use quartz tubes</a:t>
            </a:r>
          </a:p>
          <a:p>
            <a:r>
              <a:rPr lang="en-US" baseline="0" dirty="0"/>
              <a:t>NEW SLIDE:</a:t>
            </a:r>
          </a:p>
          <a:p>
            <a:r>
              <a:rPr lang="en-US" baseline="0" dirty="0"/>
              <a:t>Explain fluorescence</a:t>
            </a:r>
          </a:p>
          <a:p>
            <a:r>
              <a:rPr lang="en-US" baseline="0" dirty="0"/>
              <a:t>	Picture of </a:t>
            </a:r>
            <a:r>
              <a:rPr lang="en-US" baseline="0" dirty="0" err="1"/>
              <a:t>fluorometer</a:t>
            </a:r>
            <a:r>
              <a:rPr lang="en-US" baseline="0" dirty="0"/>
              <a:t>, and </a:t>
            </a:r>
          </a:p>
          <a:p>
            <a:r>
              <a:rPr lang="en-US" baseline="0" dirty="0"/>
              <a:t>	corrected </a:t>
            </a:r>
            <a:r>
              <a:rPr lang="en-US" baseline="0" dirty="0" err="1"/>
              <a:t>eem</a:t>
            </a:r>
            <a:r>
              <a:rPr lang="en-US" baseline="0" dirty="0"/>
              <a:t> pictures (1 </a:t>
            </a:r>
            <a:r>
              <a:rPr lang="en-US" baseline="0" dirty="0" err="1"/>
              <a:t>intial</a:t>
            </a:r>
            <a:r>
              <a:rPr lang="en-US" baseline="0" dirty="0"/>
              <a:t>, final dark, final light)</a:t>
            </a:r>
          </a:p>
          <a:p>
            <a:r>
              <a:rPr lang="en-US" baseline="0" dirty="0"/>
              <a:t>	uses UV wavelength range to test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uses UV wavelength range to test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695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Total Fluorescence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Fluorescence Index: Microbial or Terrestrial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Humification</a:t>
            </a:r>
            <a:r>
              <a:rPr lang="en-US" dirty="0"/>
              <a:t> Index: Longer wavelengths</a:t>
            </a:r>
          </a:p>
          <a:p>
            <a:r>
              <a:rPr lang="en-US" dirty="0"/>
              <a:t>Freshness Index: Ratio of b and a. alpha is more decomposed (lower the value, higher the alpha)</a:t>
            </a:r>
          </a:p>
          <a:p>
            <a:endParaRPr lang="en-US" dirty="0"/>
          </a:p>
          <a:p>
            <a:r>
              <a:rPr lang="en-US" dirty="0"/>
              <a:t>Fluorescence</a:t>
            </a:r>
            <a:r>
              <a:rPr lang="en-US" baseline="0" dirty="0"/>
              <a:t> Indices change in light-exposed </a:t>
            </a:r>
            <a:r>
              <a:rPr lang="en-US" baseline="0" dirty="0" err="1"/>
              <a:t>sampes</a:t>
            </a:r>
            <a:r>
              <a:rPr lang="en-US" baseline="0" dirty="0"/>
              <a:t> (TITLE)</a:t>
            </a:r>
            <a:endParaRPr lang="en-US" dirty="0"/>
          </a:p>
          <a:p>
            <a:r>
              <a:rPr lang="en-US" dirty="0" err="1"/>
              <a:t>Humification</a:t>
            </a:r>
            <a:r>
              <a:rPr lang="en-US" baseline="0" dirty="0"/>
              <a:t> </a:t>
            </a:r>
            <a:r>
              <a:rPr lang="mr-IN" baseline="0" dirty="0"/>
              <a:t>–</a:t>
            </a:r>
            <a:r>
              <a:rPr lang="en-US" baseline="0" dirty="0"/>
              <a:t> aromatic</a:t>
            </a:r>
          </a:p>
          <a:p>
            <a:r>
              <a:rPr lang="en-US" baseline="0" dirty="0"/>
              <a:t>Freshness </a:t>
            </a:r>
            <a:r>
              <a:rPr lang="mr-IN" baseline="0" dirty="0"/>
              <a:t>–</a:t>
            </a:r>
            <a:r>
              <a:rPr lang="en-US" baseline="0" dirty="0"/>
              <a:t> degraded</a:t>
            </a:r>
          </a:p>
          <a:p>
            <a:r>
              <a:rPr lang="en-US" baseline="0" dirty="0"/>
              <a:t>Fluorescence index </a:t>
            </a:r>
            <a:r>
              <a:rPr lang="mr-IN" baseline="0" dirty="0"/>
              <a:t>–</a:t>
            </a:r>
            <a:r>
              <a:rPr lang="en-US" baseline="0" dirty="0"/>
              <a:t> loss of aromatic stuff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TAKE out decimal points in y-axis. </a:t>
            </a:r>
          </a:p>
          <a:p>
            <a:r>
              <a:rPr lang="en-US" dirty="0"/>
              <a:t>Put</a:t>
            </a:r>
            <a:r>
              <a:rPr lang="en-US" baseline="0" dirty="0"/>
              <a:t> in 1</a:t>
            </a:r>
            <a:r>
              <a:rPr lang="en-US" baseline="30000" dirty="0"/>
              <a:t>st</a:t>
            </a:r>
            <a:r>
              <a:rPr lang="en-US" baseline="0" dirty="0"/>
              <a:t> bar chart first, then animate the next ones.</a:t>
            </a:r>
          </a:p>
          <a:p>
            <a:r>
              <a:rPr lang="en-US" baseline="0" dirty="0"/>
              <a:t>Make light bar the lighter color.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 just light and initial.</a:t>
            </a:r>
          </a:p>
          <a:p>
            <a:r>
              <a:rPr lang="en-US" dirty="0"/>
              <a:t>Model</a:t>
            </a:r>
            <a:r>
              <a:rPr lang="en-US" baseline="0" dirty="0"/>
              <a:t> based on a lot of samples </a:t>
            </a:r>
          </a:p>
          <a:p>
            <a:r>
              <a:rPr lang="en-US" baseline="0" dirty="0"/>
              <a:t>Group by categories of </a:t>
            </a:r>
            <a:r>
              <a:rPr lang="en-US" baseline="0" dirty="0" err="1"/>
              <a:t>mol</a:t>
            </a:r>
            <a:endParaRPr lang="en-US" baseline="0" dirty="0"/>
          </a:p>
          <a:p>
            <a:endParaRPr lang="en-US" baseline="0" dirty="0"/>
          </a:p>
          <a:p>
            <a:r>
              <a:rPr lang="en-US" baseline="0" dirty="0" err="1"/>
              <a:t>ecules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3415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Take dark ones out</a:t>
            </a:r>
          </a:p>
          <a:p>
            <a:r>
              <a:rPr lang="en-US" dirty="0"/>
              <a:t>Different molecules show different</a:t>
            </a:r>
            <a:r>
              <a:rPr lang="en-US" baseline="0" dirty="0"/>
              <a:t> decreases.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232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Light samples show change and dark do not</a:t>
            </a:r>
          </a:p>
          <a:p>
            <a:r>
              <a:rPr lang="en-US" dirty="0"/>
              <a:t>photo-ox</a:t>
            </a:r>
            <a:r>
              <a:rPr lang="en-US" baseline="0" dirty="0"/>
              <a:t> alters amount and composition of fluorescent matter</a:t>
            </a:r>
          </a:p>
          <a:p>
            <a:r>
              <a:rPr lang="en-US" baseline="0" dirty="0"/>
              <a:t>Future directions</a:t>
            </a:r>
          </a:p>
          <a:p>
            <a:r>
              <a:rPr lang="en-US" baseline="0" dirty="0"/>
              <a:t>	how do bacteria alter organic matter</a:t>
            </a:r>
          </a:p>
          <a:p>
            <a:r>
              <a:rPr lang="en-US" baseline="0" dirty="0"/>
              <a:t>	other lakes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Shap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hap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8" name="Shape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/>
            <a:fld id="{743653DA-8BF4-4869-96FE-9BCF43372D46}" type="datetime8">
              <a:rPr lang="en-US" smtClean="0"/>
              <a:pPr algn="ctr"/>
              <a:t>4/3/2017 11:14 PM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Shape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9" name="Shap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AC53DF-4216-466D-99A7-94400E6C2A25}" type="slidenum">
              <a:rPr lang="en-US" smtClean="0"/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hap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hap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4/3/2017 11:14 PM</a:t>
            </a:fld>
            <a:endParaRPr lang="en-US"/>
          </a:p>
        </p:txBody>
      </p:sp>
      <p:sp>
        <p:nvSpPr>
          <p:cNvPr id="5" name="Shap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hap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hape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hape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4/3/2017 11:14 PM</a:t>
            </a:fld>
            <a:endParaRPr lang="en-US" dirty="0"/>
          </a:p>
        </p:txBody>
      </p:sp>
      <p:sp>
        <p:nvSpPr>
          <p:cNvPr id="5" name="Shape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hap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hap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108-AC8D-4212-9283-60D9E99BF07A}" type="datetime8">
              <a:rPr lang="en-US" smtClean="0"/>
              <a:pPr/>
              <a:t>4/3/2017 11:14 PM</a:t>
            </a:fld>
            <a:endParaRPr lang="en-US" dirty="0"/>
          </a:p>
        </p:txBody>
      </p:sp>
      <p:sp>
        <p:nvSpPr>
          <p:cNvPr id="5" name="Shap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hap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Shape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hap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D3D3-6235-4F4C-B439-DF277FB555A7}" type="datetime8">
              <a:rPr lang="en-US" smtClean="0"/>
              <a:pPr/>
              <a:t>4/3/2017 11:14 PM</a:t>
            </a:fld>
            <a:endParaRPr lang="en-US"/>
          </a:p>
        </p:txBody>
      </p:sp>
      <p:sp>
        <p:nvSpPr>
          <p:cNvPr id="13" name="Shap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4" name="Shap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hape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hape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hape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B5F1E3E-4B2F-4895-B65E-28B2E64F39F6}" type="datetime8">
              <a:rPr lang="en-US" smtClean="0"/>
              <a:pPr/>
              <a:t>4/3/2017 11:14 PM</a:t>
            </a:fld>
            <a:endParaRPr lang="en-US"/>
          </a:p>
        </p:txBody>
      </p:sp>
      <p:sp>
        <p:nvSpPr>
          <p:cNvPr id="10" name="Shap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2" name="Shape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hape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Shape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hape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3085435-8225-4333-BFFA-0096413F0D76}" type="datetime8">
              <a:rPr lang="en-US" smtClean="0"/>
              <a:pPr/>
              <a:t>4/3/2017 11:14 PM</a:t>
            </a:fld>
            <a:endParaRPr lang="en-US"/>
          </a:p>
        </p:txBody>
      </p:sp>
      <p:sp>
        <p:nvSpPr>
          <p:cNvPr id="12" name="Shap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4" name="Shape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Shape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Shape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hap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494-2A87-468C-A21B-CB14FB9ABB00}" type="datetime8">
              <a:rPr lang="en-US" smtClean="0"/>
              <a:pPr/>
              <a:t>4/3/2017 11:14 PM</a:t>
            </a:fld>
            <a:endParaRPr lang="en-US"/>
          </a:p>
        </p:txBody>
      </p:sp>
      <p:sp>
        <p:nvSpPr>
          <p:cNvPr id="4" name="Shap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hap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80FA0-5B31-4864-A2BB-719EA5A679C6}" type="datetime8">
              <a:rPr lang="en-US" smtClean="0"/>
              <a:pPr/>
              <a:t>4/3/2017 11:14 PM</a:t>
            </a:fld>
            <a:endParaRPr lang="en-US"/>
          </a:p>
        </p:txBody>
      </p:sp>
      <p:sp>
        <p:nvSpPr>
          <p:cNvPr id="3" name="Shap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hap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C0C8-36B8-442A-833D-B6AACE86BB77}" type="datetime8">
              <a:rPr lang="en-US" smtClean="0"/>
              <a:pPr/>
              <a:t>4/3/2017 11:14 PM</a:t>
            </a:fld>
            <a:endParaRPr lang="en-US"/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hap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hape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Shape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2" name="Shape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1E20EC5-AC53-4169-941E-EDF10CD23748}" type="datetime8">
              <a:rPr lang="en-US" smtClean="0"/>
              <a:pPr/>
              <a:t>4/3/2017 11:14 PM</a:t>
            </a:fld>
            <a:endParaRPr lang="en-US"/>
          </a:p>
        </p:txBody>
      </p:sp>
      <p:sp>
        <p:nvSpPr>
          <p:cNvPr id="13" name="Shap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sz="2800" dirty="0"/>
          </a:p>
        </p:txBody>
      </p:sp>
      <p:sp>
        <p:nvSpPr>
          <p:cNvPr id="14" name="Shape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3" name="Shape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4/3/2017 11:14 PM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pPr algn="ctr"/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tiff"/><Relationship Id="rId4" Type="http://schemas.openxmlformats.org/officeDocument/2006/relationships/image" Target="../media/image10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-54864" y="1295400"/>
            <a:ext cx="5867400" cy="1524000"/>
          </a:xfrm>
        </p:spPr>
        <p:txBody>
          <a:bodyPr>
            <a:noAutofit/>
          </a:bodyPr>
          <a:lstStyle/>
          <a:p>
            <a:pPr algn="ctr"/>
            <a:r>
              <a:rPr lang="en-US" sz="3700" dirty="0"/>
              <a:t>Photo-oxidation effects on Tempe Town Lake</a:t>
            </a:r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685800" y="3429000"/>
            <a:ext cx="4419600" cy="1143000"/>
          </a:xfrm>
        </p:spPr>
        <p:txBody>
          <a:bodyPr>
            <a:normAutofit/>
          </a:bodyPr>
          <a:lstStyle/>
          <a:p>
            <a:pPr algn="ctr"/>
            <a:r>
              <a:rPr lang="en-US" sz="3000" dirty="0"/>
              <a:t>Nikita Kowal</a:t>
            </a:r>
          </a:p>
          <a:p>
            <a:pPr algn="ctr"/>
            <a:r>
              <a:rPr lang="en-US" dirty="0"/>
              <a:t>Mentor: Dr. </a:t>
            </a:r>
            <a:r>
              <a:rPr lang="en-US" dirty="0" err="1"/>
              <a:t>Hilairy</a:t>
            </a:r>
            <a:r>
              <a:rPr lang="en-US" dirty="0"/>
              <a:t> Hartnett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80569" y="1310631"/>
            <a:ext cx="5973276" cy="3352014"/>
          </a:xfrm>
          <a:prstGeom prst="rect">
            <a:avLst/>
          </a:prstGeom>
        </p:spPr>
      </p:pic>
      <p:pic>
        <p:nvPicPr>
          <p:cNvPr id="12" name="Picture 11" descr="footer space grant.t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6019800"/>
            <a:ext cx="6781800" cy="762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38400" y="6172200"/>
            <a:ext cx="4343400" cy="461665"/>
          </a:xfrm>
          <a:prstGeom prst="rect">
            <a:avLst/>
          </a:prstGeom>
          <a:solidFill>
            <a:srgbClr val="080808"/>
          </a:solidFill>
        </p:spPr>
        <p:txBody>
          <a:bodyPr wrap="square" rtlCol="0">
            <a:spAutoFit/>
          </a:bodyPr>
          <a:lstStyle/>
          <a:p>
            <a:r>
              <a:rPr lang="en-US" sz="2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ASU/NASA Space Grant Program</a:t>
            </a:r>
          </a:p>
        </p:txBody>
      </p:sp>
      <p:sp>
        <p:nvSpPr>
          <p:cNvPr id="5" name="Rectangle 4"/>
          <p:cNvSpPr/>
          <p:nvPr/>
        </p:nvSpPr>
        <p:spPr>
          <a:xfrm>
            <a:off x="6858000" y="3420386"/>
            <a:ext cx="1295400" cy="389614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12648" y="1906150"/>
            <a:ext cx="4340352" cy="2589650"/>
          </a:xfrm>
          <a:prstGeom prst="rect">
            <a:avLst/>
          </a:prstGeom>
        </p:spPr>
        <p:txBody>
          <a:bodyPr/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Special Thank You to:</a:t>
            </a:r>
          </a:p>
          <a:p>
            <a:r>
              <a:rPr lang="en-US" dirty="0"/>
              <a:t>Dr. </a:t>
            </a:r>
            <a:r>
              <a:rPr lang="en-US" dirty="0" err="1"/>
              <a:t>Hilairy</a:t>
            </a:r>
            <a:r>
              <a:rPr lang="en-US" dirty="0"/>
              <a:t> Hartnett</a:t>
            </a:r>
          </a:p>
          <a:p>
            <a:r>
              <a:rPr lang="en-US" dirty="0"/>
              <a:t>Donald Glaser</a:t>
            </a:r>
          </a:p>
          <a:p>
            <a:r>
              <a:rPr lang="en-US" dirty="0"/>
              <a:t>Joshua Nye</a:t>
            </a:r>
          </a:p>
          <a:p>
            <a:r>
              <a:rPr lang="en-US" dirty="0" err="1"/>
              <a:t>CaNDy</a:t>
            </a:r>
            <a:r>
              <a:rPr lang="en-US" dirty="0"/>
              <a:t> Lab</a:t>
            </a:r>
          </a:p>
        </p:txBody>
      </p:sp>
      <p:pic>
        <p:nvPicPr>
          <p:cNvPr id="1026" name="Picture 2" descr="Image result for asu school of earth and space explor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876800"/>
            <a:ext cx="3924300" cy="1569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asu nasa space gra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04722"/>
            <a:ext cx="1752763" cy="113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752600"/>
            <a:ext cx="3581400" cy="4775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Project Description</a:t>
            </a:r>
          </a:p>
          <a:p>
            <a:pPr lvl="1"/>
            <a:r>
              <a:rPr lang="en-US" dirty="0"/>
              <a:t>Background</a:t>
            </a:r>
          </a:p>
          <a:p>
            <a:pPr lvl="1"/>
            <a:r>
              <a:rPr lang="en-US" dirty="0"/>
              <a:t>Research Question</a:t>
            </a:r>
          </a:p>
          <a:p>
            <a:r>
              <a:rPr lang="en-US" dirty="0"/>
              <a:t>Procedure</a:t>
            </a:r>
          </a:p>
          <a:p>
            <a:r>
              <a:rPr lang="en-US" dirty="0"/>
              <a:t>Results</a:t>
            </a:r>
          </a:p>
          <a:p>
            <a:pPr lvl="1"/>
            <a:r>
              <a:rPr lang="en-US" dirty="0"/>
              <a:t>Fluorescence Indices</a:t>
            </a:r>
          </a:p>
          <a:p>
            <a:pPr lvl="1"/>
            <a:r>
              <a:rPr lang="en-US" dirty="0"/>
              <a:t>PARAFAC Modeling</a:t>
            </a:r>
          </a:p>
          <a:p>
            <a:r>
              <a:rPr lang="en-US" dirty="0"/>
              <a:t>Conclusion</a:t>
            </a:r>
          </a:p>
          <a:p>
            <a:r>
              <a:rPr lang="en-US" dirty="0"/>
              <a:t>Acknowledgements</a:t>
            </a:r>
          </a:p>
        </p:txBody>
      </p:sp>
      <p:pic>
        <p:nvPicPr>
          <p:cNvPr id="1026" name="Picture 2" descr="Image result for lawn chair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2362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sun clip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39000" y="175260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152400" y="4800600"/>
            <a:ext cx="8824341" cy="144282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533400" y="1900026"/>
            <a:ext cx="5940552" cy="2595774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Lawn chair vs. lake</a:t>
            </a:r>
          </a:p>
          <a:p>
            <a:pPr lvl="1"/>
            <a:r>
              <a:rPr lang="en-US" dirty="0"/>
              <a:t>Photo-oxidation is the degradation of organic carbon</a:t>
            </a:r>
          </a:p>
          <a:p>
            <a:pPr lvl="1"/>
            <a:r>
              <a:rPr lang="en-US" dirty="0"/>
              <a:t>UV Light interacts with conjugated double bonds</a:t>
            </a:r>
          </a:p>
        </p:txBody>
      </p:sp>
      <p:pic>
        <p:nvPicPr>
          <p:cNvPr id="5" name="Picture 2" descr="Image result for benze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348" y="1599414"/>
            <a:ext cx="5577226" cy="259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400" y="5076990"/>
            <a:ext cx="88917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/>
              <a:t>Research Question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/>
              <a:t>How does photo-oxidation affect organic carbon in Tempe Town lake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Diagonal Corners Rounded 12"/>
          <p:cNvSpPr/>
          <p:nvPr/>
        </p:nvSpPr>
        <p:spPr>
          <a:xfrm>
            <a:off x="4724400" y="4114800"/>
            <a:ext cx="3886200" cy="1905000"/>
          </a:xfrm>
          <a:prstGeom prst="round2Diag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Diagonal Corners Rounded 13"/>
          <p:cNvSpPr/>
          <p:nvPr/>
        </p:nvSpPr>
        <p:spPr>
          <a:xfrm>
            <a:off x="4724400" y="1752600"/>
            <a:ext cx="3886200" cy="2057400"/>
          </a:xfrm>
          <a:prstGeom prst="round2Diag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: Diagonal Corners Rounded 11"/>
          <p:cNvSpPr/>
          <p:nvPr/>
        </p:nvSpPr>
        <p:spPr>
          <a:xfrm>
            <a:off x="304800" y="1752600"/>
            <a:ext cx="4114800" cy="1828800"/>
          </a:xfrm>
          <a:prstGeom prst="round2DiagRect">
            <a:avLst>
              <a:gd name="adj1" fmla="val 16667"/>
              <a:gd name="adj2" fmla="val 2577"/>
            </a:avLst>
          </a:prstGeom>
          <a:solidFill>
            <a:schemeClr val="bg1">
              <a:lumMod val="9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Procedure</a:t>
            </a:r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04800" y="1828800"/>
            <a:ext cx="4495800" cy="18288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200" b="1" dirty="0"/>
              <a:t>Sampling:</a:t>
            </a:r>
          </a:p>
          <a:p>
            <a:pPr lvl="1">
              <a:spcBef>
                <a:spcPts val="0"/>
              </a:spcBef>
            </a:pPr>
            <a:r>
              <a:rPr lang="en-US" sz="2200" dirty="0"/>
              <a:t>Tempe Town Lake</a:t>
            </a:r>
          </a:p>
          <a:p>
            <a:pPr lvl="1">
              <a:spcBef>
                <a:spcPts val="0"/>
              </a:spcBef>
            </a:pPr>
            <a:r>
              <a:rPr lang="en-US" sz="2200" dirty="0"/>
              <a:t>3 L of Lake Water/1 L Field Blank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24200" y="2895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2"/>
          <p:cNvSpPr txBox="1">
            <a:spLocks/>
          </p:cNvSpPr>
          <p:nvPr/>
        </p:nvSpPr>
        <p:spPr>
          <a:xfrm>
            <a:off x="4800600" y="1828800"/>
            <a:ext cx="4343400" cy="12954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/>
              <a:t>Lab:</a:t>
            </a:r>
          </a:p>
          <a:p>
            <a:pPr lvl="1"/>
            <a:r>
              <a:rPr lang="en-US" sz="2200" dirty="0"/>
              <a:t>Autoclave all samples to sterilize biology</a:t>
            </a:r>
          </a:p>
          <a:p>
            <a:pPr lvl="1"/>
            <a:r>
              <a:rPr lang="en-US" sz="2200" dirty="0"/>
              <a:t>Fluorescence Spectrometer (Initial and Final)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0"/>
            <a:ext cx="3848100" cy="2886075"/>
          </a:xfrm>
          <a:prstGeom prst="rect">
            <a:avLst/>
          </a:prstGeom>
        </p:spPr>
      </p:pic>
      <p:sp>
        <p:nvSpPr>
          <p:cNvPr id="10" name="Rectangle 2"/>
          <p:cNvSpPr txBox="1">
            <a:spLocks/>
          </p:cNvSpPr>
          <p:nvPr/>
        </p:nvSpPr>
        <p:spPr>
          <a:xfrm>
            <a:off x="4876800" y="4191000"/>
            <a:ext cx="4648200" cy="17526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200" b="1" dirty="0"/>
              <a:t>Rooftop Experiment:</a:t>
            </a:r>
          </a:p>
          <a:p>
            <a:pPr lvl="1">
              <a:spcBef>
                <a:spcPts val="0"/>
              </a:spcBef>
            </a:pPr>
            <a:r>
              <a:rPr lang="en-US" sz="2200" dirty="0"/>
              <a:t>3 Light/3 Dark</a:t>
            </a:r>
          </a:p>
          <a:p>
            <a:pPr lvl="1">
              <a:spcBef>
                <a:spcPts val="0"/>
              </a:spcBef>
            </a:pPr>
            <a:r>
              <a:rPr lang="en-US" sz="2200" dirty="0"/>
              <a:t>Quartz tubes</a:t>
            </a:r>
          </a:p>
          <a:p>
            <a:pPr lvl="1">
              <a:spcBef>
                <a:spcPts val="0"/>
              </a:spcBef>
            </a:pPr>
            <a:r>
              <a:rPr lang="en-US" sz="2200" dirty="0"/>
              <a:t>Double-Wrapped in foil</a:t>
            </a:r>
          </a:p>
          <a:p>
            <a:pPr lvl="1">
              <a:spcBef>
                <a:spcPts val="0"/>
              </a:spcBef>
            </a:pPr>
            <a:r>
              <a:rPr lang="en-US" sz="2200" dirty="0"/>
              <a:t>7 Day time period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Fluorescence Spectroscopy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19" y="4114800"/>
            <a:ext cx="2899759" cy="21748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017" y="4114800"/>
            <a:ext cx="2789841" cy="209238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627" y="4114800"/>
            <a:ext cx="2891441" cy="216858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537" y="1732338"/>
            <a:ext cx="3693620" cy="207766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78352" y="6260068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Initial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22547" y="6282745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Dark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487137" y="6282745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Light</a:t>
            </a:r>
          </a:p>
        </p:txBody>
      </p:sp>
    </p:spTree>
    <p:extLst>
      <p:ext uri="{BB962C8B-B14F-4D97-AF65-F5344CB8AC3E}">
        <p14:creationId xmlns:p14="http://schemas.microsoft.com/office/powerpoint/2010/main" val="1464156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Results: Fluorescence Indices Change in Light-Exposed Samples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0000000-0008-0000-0100-00000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9029605"/>
              </p:ext>
            </p:extLst>
          </p:nvPr>
        </p:nvGraphicFramePr>
        <p:xfrm>
          <a:off x="228600" y="1731285"/>
          <a:ext cx="41910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0000000-0008-0000-01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5317419"/>
              </p:ext>
            </p:extLst>
          </p:nvPr>
        </p:nvGraphicFramePr>
        <p:xfrm>
          <a:off x="304800" y="4343400"/>
          <a:ext cx="41910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0000000-0008-0000-01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2497351"/>
              </p:ext>
            </p:extLst>
          </p:nvPr>
        </p:nvGraphicFramePr>
        <p:xfrm>
          <a:off x="4803647" y="1676400"/>
          <a:ext cx="3962401" cy="2485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00000000-0008-0000-01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0956235"/>
              </p:ext>
            </p:extLst>
          </p:nvPr>
        </p:nvGraphicFramePr>
        <p:xfrm>
          <a:off x="4648200" y="4343400"/>
          <a:ext cx="4103801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9" grpId="0">
        <p:bldAsOne/>
      </p:bldGraphic>
      <p:bldGraphic spid="10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PARAFAC Modeling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C7CA16D-E342-4999-97C8-53991E1937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4224154"/>
              </p:ext>
            </p:extLst>
          </p:nvPr>
        </p:nvGraphicFramePr>
        <p:xfrm>
          <a:off x="533400" y="1676400"/>
          <a:ext cx="7888224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081345" y="1522511"/>
            <a:ext cx="20626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Cory and McKnight 2005</a:t>
            </a:r>
          </a:p>
        </p:txBody>
      </p:sp>
    </p:spTree>
    <p:extLst>
      <p:ext uri="{BB962C8B-B14F-4D97-AF65-F5344CB8AC3E}">
        <p14:creationId xmlns:p14="http://schemas.microsoft.com/office/powerpoint/2010/main" val="1161105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Results: Change in Light Samples from Initial Samples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6C1C734C-0486-4920-A2C6-DC6CCBE5DA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912228"/>
              </p:ext>
            </p:extLst>
          </p:nvPr>
        </p:nvGraphicFramePr>
        <p:xfrm>
          <a:off x="838200" y="1752600"/>
          <a:ext cx="74676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81512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6820" y="4212342"/>
            <a:ext cx="8153400" cy="1883658"/>
          </a:xfrm>
        </p:spPr>
        <p:txBody>
          <a:bodyPr/>
          <a:lstStyle/>
          <a:p>
            <a:r>
              <a:rPr lang="en-US" dirty="0"/>
              <a:t>How do bacteria alter organic matter?</a:t>
            </a:r>
          </a:p>
          <a:p>
            <a:r>
              <a:rPr lang="en-US" dirty="0"/>
              <a:t>Test other urban lakes and reservoirs.</a:t>
            </a:r>
          </a:p>
          <a:p>
            <a:r>
              <a:rPr lang="en-US" dirty="0"/>
              <a:t>Application – planning/design of new urban lakes.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2648" y="3505200"/>
            <a:ext cx="81534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/>
              <a:t>Future Directions…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65048" y="1752600"/>
            <a:ext cx="8153400" cy="3200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Light samples show change, dark do not.</a:t>
            </a:r>
          </a:p>
          <a:p>
            <a:r>
              <a:rPr lang="en-US" dirty="0"/>
              <a:t>Therefore, photo-oxidation alters the amount and composition of fluorescent matter.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9000B0E-F247-42DE-B4C8-953FA55828E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Student presentation</Template>
  <TotalTime>0</TotalTime>
  <Words>410</Words>
  <Application>Microsoft Office PowerPoint</Application>
  <PresentationFormat>On-screen Show (4:3)</PresentationFormat>
  <Paragraphs>114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Mangal</vt:lpstr>
      <vt:lpstr>Times New Roman</vt:lpstr>
      <vt:lpstr>Tw Cen MT</vt:lpstr>
      <vt:lpstr>Wingdings</vt:lpstr>
      <vt:lpstr>Wingdings 2</vt:lpstr>
      <vt:lpstr>Median</vt:lpstr>
      <vt:lpstr>Photo-oxidation effects on Tempe Town Lake</vt:lpstr>
      <vt:lpstr>Overview</vt:lpstr>
      <vt:lpstr>Background</vt:lpstr>
      <vt:lpstr>Procedure</vt:lpstr>
      <vt:lpstr>Fluorescence Spectroscopy</vt:lpstr>
      <vt:lpstr>Results: Fluorescence Indices Change in Light-Exposed Samples</vt:lpstr>
      <vt:lpstr>Results: PARAFAC Modeling</vt:lpstr>
      <vt:lpstr>Results: Change in Light Samples from Initial Samples</vt:lpstr>
      <vt:lpstr>Conclusion</vt:lpstr>
      <vt:lpstr>Acknowledgements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2017-03-27T04:54:07Z</dcterms:created>
  <dcterms:modified xsi:type="dcterms:W3CDTF">2017-04-12T21:21:27Z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TC101671259990</vt:lpwstr>
  </property>
</Properties>
</file>